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58" r:id="rId5"/>
    <p:sldId id="257" r:id="rId6"/>
    <p:sldId id="278" r:id="rId7"/>
    <p:sldId id="280" r:id="rId8"/>
    <p:sldId id="279" r:id="rId9"/>
    <p:sldId id="267" r:id="rId10"/>
    <p:sldId id="270" r:id="rId11"/>
    <p:sldId id="268" r:id="rId12"/>
    <p:sldId id="271" r:id="rId13"/>
    <p:sldId id="269" r:id="rId14"/>
    <p:sldId id="264" r:id="rId15"/>
    <p:sldId id="273" r:id="rId16"/>
    <p:sldId id="266" r:id="rId17"/>
    <p:sldId id="275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28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87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6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68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95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28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253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797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367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165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1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91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A589-07C3-4360-BC13-896487E822D4}" type="datetimeFigureOut">
              <a:rPr lang="nl-BE" smtClean="0"/>
              <a:t>12/12/2015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D259-97EE-453C-B52C-2A13535A5D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89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labofun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abofun.b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abofun.b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705">
            <a:off x="8951621" y="656575"/>
            <a:ext cx="2764415" cy="20733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0157">
            <a:off x="401552" y="4427446"/>
            <a:ext cx="3367582" cy="18379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5328">
            <a:off x="8755226" y="4690822"/>
            <a:ext cx="2885080" cy="17832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8279" y="815450"/>
            <a:ext cx="7554099" cy="2387600"/>
          </a:xfrm>
        </p:spPr>
        <p:txBody>
          <a:bodyPr>
            <a:normAutofit/>
          </a:bodyPr>
          <a:lstStyle/>
          <a:p>
            <a:r>
              <a:rPr lang="nl-BE" b="1" dirty="0" smtClean="0"/>
              <a:t>The </a:t>
            </a:r>
            <a:r>
              <a:rPr lang="nl-BE" b="1" dirty="0" err="1" smtClean="0"/>
              <a:t>flipped</a:t>
            </a:r>
            <a:r>
              <a:rPr lang="nl-BE" b="1" dirty="0" smtClean="0"/>
              <a:t> classroom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3766" y="3715980"/>
            <a:ext cx="9144000" cy="1655762"/>
          </a:xfrm>
        </p:spPr>
        <p:txBody>
          <a:bodyPr/>
          <a:lstStyle/>
          <a:p>
            <a:r>
              <a:rPr lang="nl-BE" b="1" i="1" dirty="0" smtClean="0"/>
              <a:t>Een praktische benadering van ‘the </a:t>
            </a:r>
            <a:r>
              <a:rPr lang="nl-BE" b="1" i="1" dirty="0" err="1" smtClean="0"/>
              <a:t>flipped</a:t>
            </a:r>
            <a:r>
              <a:rPr lang="nl-BE" b="1" i="1" dirty="0" smtClean="0"/>
              <a:t> classroom’ en onderzoekend leren</a:t>
            </a:r>
            <a:endParaRPr lang="nl-BE" b="1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82217">
            <a:off x="382100" y="568763"/>
            <a:ext cx="2412358" cy="13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09410" y="918709"/>
            <a:ext cx="446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Gemaakt met Microsoft </a:t>
            </a:r>
            <a:r>
              <a:rPr lang="nl-BE" dirty="0" err="1" smtClean="0"/>
              <a:t>expression</a:t>
            </a:r>
            <a:r>
              <a:rPr lang="nl-BE" dirty="0" smtClean="0"/>
              <a:t> encoder 4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4777236" y="902182"/>
            <a:ext cx="133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Gratis versie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7389048" y="3907380"/>
            <a:ext cx="45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Online gezet op YouTube, maar in hoofdstukken verdeeld op </a:t>
            </a:r>
            <a:r>
              <a:rPr lang="nl-BE" dirty="0" smtClean="0">
                <a:hlinkClick r:id="rId2"/>
              </a:rPr>
              <a:t>www.labofun.be</a:t>
            </a:r>
            <a:r>
              <a:rPr lang="nl-BE" dirty="0" smtClean="0"/>
              <a:t>. 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194194" y="6326654"/>
            <a:ext cx="318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Video samen met PDF van </a:t>
            </a:r>
            <a:r>
              <a:rPr lang="nl-BE" dirty="0" err="1" smtClean="0"/>
              <a:t>PPP’s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919" y="1516914"/>
            <a:ext cx="1444259" cy="16923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95" y="1414594"/>
            <a:ext cx="3372474" cy="189701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635692" y="914399"/>
            <a:ext cx="569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Bijgevoegd Microsoft </a:t>
            </a:r>
            <a:r>
              <a:rPr lang="nl-BE" dirty="0" err="1" smtClean="0"/>
              <a:t>Expression</a:t>
            </a:r>
            <a:r>
              <a:rPr lang="nl-BE" dirty="0" smtClean="0"/>
              <a:t> Encoder 4 Screen </a:t>
            </a:r>
            <a:r>
              <a:rPr lang="nl-BE" dirty="0" err="1" smtClean="0"/>
              <a:t>Capture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234" y="4660110"/>
            <a:ext cx="4344561" cy="2142314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896497" y="181232"/>
            <a:ext cx="4263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Persoonlijke methode</a:t>
            </a:r>
            <a:endParaRPr lang="nl-BE" sz="36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309410" y="3907380"/>
            <a:ext cx="5476875" cy="2157829"/>
            <a:chOff x="309410" y="3907380"/>
            <a:chExt cx="5476875" cy="2157829"/>
          </a:xfrm>
        </p:grpSpPr>
        <p:sp>
          <p:nvSpPr>
            <p:cNvPr id="8" name="Tekstvak 7"/>
            <p:cNvSpPr txBox="1"/>
            <p:nvPr/>
          </p:nvSpPr>
          <p:spPr>
            <a:xfrm>
              <a:off x="309410" y="3907380"/>
              <a:ext cx="2660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Of met screencast-o-</a:t>
              </a:r>
              <a:r>
                <a:rPr lang="nl-BE" dirty="0" err="1" smtClean="0"/>
                <a:t>matic</a:t>
              </a:r>
              <a:endParaRPr lang="nl-BE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410" y="4303084"/>
              <a:ext cx="5476875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3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707" y="827563"/>
            <a:ext cx="6700683" cy="345409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05946" y="716692"/>
            <a:ext cx="1768433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000" b="1" i="1" u="sng" dirty="0" err="1" smtClean="0"/>
              <a:t>Leerlingcursus</a:t>
            </a:r>
            <a:r>
              <a:rPr lang="nl-BE" sz="2000" b="1" i="1" u="sng" dirty="0" smtClean="0"/>
              <a:t>:</a:t>
            </a:r>
            <a:endParaRPr lang="nl-BE" sz="2000" b="1" i="1" u="sng" dirty="0"/>
          </a:p>
        </p:txBody>
      </p:sp>
      <p:sp>
        <p:nvSpPr>
          <p:cNvPr id="5" name="Tekstvak 4"/>
          <p:cNvSpPr txBox="1"/>
          <p:nvPr/>
        </p:nvSpPr>
        <p:spPr>
          <a:xfrm>
            <a:off x="494272" y="1318056"/>
            <a:ext cx="323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Een geprinte cursus. 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3896497" y="181232"/>
            <a:ext cx="4263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Persoonlijke methode</a:t>
            </a:r>
            <a:endParaRPr lang="nl-BE" sz="3600" dirty="0"/>
          </a:p>
        </p:txBody>
      </p:sp>
      <p:grpSp>
        <p:nvGrpSpPr>
          <p:cNvPr id="2" name="Groep 1"/>
          <p:cNvGrpSpPr/>
          <p:nvPr/>
        </p:nvGrpSpPr>
        <p:grpSpPr>
          <a:xfrm>
            <a:off x="617838" y="1762897"/>
            <a:ext cx="4885038" cy="2362746"/>
            <a:chOff x="617838" y="1762897"/>
            <a:chExt cx="4885038" cy="2362746"/>
          </a:xfrm>
        </p:grpSpPr>
        <p:grpSp>
          <p:nvGrpSpPr>
            <p:cNvPr id="14" name="Groep 13"/>
            <p:cNvGrpSpPr/>
            <p:nvPr/>
          </p:nvGrpSpPr>
          <p:grpSpPr>
            <a:xfrm>
              <a:off x="617838" y="1762897"/>
              <a:ext cx="4885038" cy="2362746"/>
              <a:chOff x="617838" y="1762897"/>
              <a:chExt cx="4885038" cy="2362746"/>
            </a:xfrm>
          </p:grpSpPr>
          <p:sp>
            <p:nvSpPr>
              <p:cNvPr id="6" name="Tekstvak 5"/>
              <p:cNvSpPr txBox="1"/>
              <p:nvPr/>
            </p:nvSpPr>
            <p:spPr>
              <a:xfrm>
                <a:off x="617838" y="2133601"/>
                <a:ext cx="273786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/>
                  <a:t>Elke les/onderwerp</a:t>
                </a:r>
              </a:p>
              <a:p>
                <a:pPr marL="285750" indent="-285750">
                  <a:buFontTx/>
                  <a:buChar char="-"/>
                </a:pPr>
                <a:r>
                  <a:rPr lang="nl-BE" dirty="0" smtClean="0"/>
                  <a:t>Vragen over video</a:t>
                </a:r>
              </a:p>
              <a:p>
                <a:pPr marL="285750" indent="-285750">
                  <a:buFontTx/>
                  <a:buChar char="-"/>
                </a:pPr>
                <a:r>
                  <a:rPr lang="nl-BE" dirty="0" smtClean="0"/>
                  <a:t>Uitgeprinte power point</a:t>
                </a:r>
              </a:p>
              <a:p>
                <a:pPr marL="285750" indent="-285750">
                  <a:buFontTx/>
                  <a:buChar char="-"/>
                </a:pPr>
                <a:r>
                  <a:rPr lang="nl-BE" dirty="0" smtClean="0"/>
                  <a:t>Oefeningen en vragen</a:t>
                </a:r>
                <a:endParaRPr lang="nl-BE" dirty="0"/>
              </a:p>
            </p:txBody>
          </p:sp>
          <p:cxnSp>
            <p:nvCxnSpPr>
              <p:cNvPr id="10" name="Rechte verbindingslijn met pijl 9"/>
              <p:cNvCxnSpPr/>
              <p:nvPr/>
            </p:nvCxnSpPr>
            <p:spPr>
              <a:xfrm flipV="1">
                <a:off x="2825578" y="1762897"/>
                <a:ext cx="2677298" cy="791713"/>
              </a:xfrm>
              <a:prstGeom prst="straightConnector1">
                <a:avLst/>
              </a:prstGeom>
              <a:ln w="158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met pijl 11"/>
              <p:cNvCxnSpPr/>
              <p:nvPr/>
            </p:nvCxnSpPr>
            <p:spPr>
              <a:xfrm>
                <a:off x="3105665" y="3138616"/>
                <a:ext cx="2146042" cy="987027"/>
              </a:xfrm>
              <a:prstGeom prst="straightConnector1">
                <a:avLst/>
              </a:prstGeom>
              <a:ln w="158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Rechte verbindingslijn met pijl 14"/>
            <p:cNvCxnSpPr>
              <a:endCxn id="3" idx="1"/>
            </p:cNvCxnSpPr>
            <p:nvPr/>
          </p:nvCxnSpPr>
          <p:spPr>
            <a:xfrm flipV="1">
              <a:off x="3355703" y="2554610"/>
              <a:ext cx="1896004" cy="30392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08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65671" y="5257979"/>
            <a:ext cx="815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Bij het studeren voor test of examens bekijken de leerlingen de video’s opnieuw en lossen extra oefeningen op.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44" y="1108377"/>
            <a:ext cx="7936810" cy="31561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08114" y="1182757"/>
            <a:ext cx="361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Na elk hoofdstuk krijgen de leerlingen de ingevulde cursus met oplossingen (op smartschool).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3896497" y="181232"/>
            <a:ext cx="4263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Persoonlijke methode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222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7836062" y="5804165"/>
            <a:ext cx="435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Thuis: verbetering van de oefeningen (lage gewichtsfactor op deze oefening)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36" y="1750094"/>
            <a:ext cx="4428107" cy="2672552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2524539" y="940373"/>
            <a:ext cx="9593320" cy="1613984"/>
            <a:chOff x="2524539" y="940373"/>
            <a:chExt cx="9593320" cy="1613984"/>
          </a:xfrm>
        </p:grpSpPr>
        <p:sp>
          <p:nvSpPr>
            <p:cNvPr id="4" name="Tekstvak 3"/>
            <p:cNvSpPr txBox="1"/>
            <p:nvPr/>
          </p:nvSpPr>
          <p:spPr>
            <a:xfrm>
              <a:off x="2524539" y="940373"/>
              <a:ext cx="9593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Leerlingen krijgen huiswerk: bekijken video en beantwoorden vragen over de video. Soms is deze opdracht begeleid met een demoproef om interesse te wekken voor het onderwerp. </a:t>
              </a:r>
              <a:endParaRPr lang="nl-BE" dirty="0"/>
            </a:p>
          </p:txBody>
        </p:sp>
        <p:cxnSp>
          <p:nvCxnSpPr>
            <p:cNvPr id="9" name="Rechte verbindingslijn met pijl 8"/>
            <p:cNvCxnSpPr/>
            <p:nvPr/>
          </p:nvCxnSpPr>
          <p:spPr>
            <a:xfrm flipH="1">
              <a:off x="7861852" y="1769165"/>
              <a:ext cx="2117035" cy="7851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ep 26"/>
          <p:cNvGrpSpPr/>
          <p:nvPr/>
        </p:nvGrpSpPr>
        <p:grpSpPr>
          <a:xfrm>
            <a:off x="85243" y="1932309"/>
            <a:ext cx="3711505" cy="1039491"/>
            <a:chOff x="85243" y="1932309"/>
            <a:chExt cx="3711505" cy="1039491"/>
          </a:xfrm>
        </p:grpSpPr>
        <p:sp>
          <p:nvSpPr>
            <p:cNvPr id="5" name="Tekstvak 4"/>
            <p:cNvSpPr txBox="1"/>
            <p:nvPr/>
          </p:nvSpPr>
          <p:spPr>
            <a:xfrm>
              <a:off x="85243" y="1932309"/>
              <a:ext cx="31847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5’: Leerlingen stellen vragen. Leraar plaatst schema en formules op het bord. </a:t>
              </a:r>
              <a:endParaRPr lang="nl-BE" dirty="0"/>
            </a:p>
          </p:txBody>
        </p:sp>
        <p:cxnSp>
          <p:nvCxnSpPr>
            <p:cNvPr id="11" name="Rechte verbindingslijn met pijl 10"/>
            <p:cNvCxnSpPr/>
            <p:nvPr/>
          </p:nvCxnSpPr>
          <p:spPr>
            <a:xfrm>
              <a:off x="1282148" y="2941983"/>
              <a:ext cx="2514600" cy="298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5" y="4405519"/>
            <a:ext cx="3269974" cy="2452481"/>
          </a:xfrm>
          <a:prstGeom prst="rect">
            <a:avLst/>
          </a:prstGeom>
        </p:spPr>
      </p:pic>
      <p:grpSp>
        <p:nvGrpSpPr>
          <p:cNvPr id="28" name="Groep 27"/>
          <p:cNvGrpSpPr/>
          <p:nvPr/>
        </p:nvGrpSpPr>
        <p:grpSpPr>
          <a:xfrm>
            <a:off x="738629" y="3329609"/>
            <a:ext cx="4151423" cy="3003298"/>
            <a:chOff x="738629" y="3329609"/>
            <a:chExt cx="4151423" cy="3003298"/>
          </a:xfrm>
        </p:grpSpPr>
        <p:sp>
          <p:nvSpPr>
            <p:cNvPr id="7" name="Tekstvak 6"/>
            <p:cNvSpPr txBox="1"/>
            <p:nvPr/>
          </p:nvSpPr>
          <p:spPr>
            <a:xfrm>
              <a:off x="738629" y="4855579"/>
              <a:ext cx="307799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45’: leerlingen lossen opgegeven oefeningen in groep op en geven de antwoorden op het einde van de les af. Eén blad per groep. </a:t>
              </a:r>
              <a:endParaRPr lang="nl-BE" dirty="0"/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 flipV="1">
              <a:off x="1451113" y="3329609"/>
              <a:ext cx="3438939" cy="14312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/>
            <p:cNvCxnSpPr/>
            <p:nvPr/>
          </p:nvCxnSpPr>
          <p:spPr>
            <a:xfrm>
              <a:off x="3650974" y="5141844"/>
              <a:ext cx="891209" cy="1656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kstvak 15"/>
          <p:cNvSpPr txBox="1"/>
          <p:nvPr/>
        </p:nvSpPr>
        <p:spPr>
          <a:xfrm>
            <a:off x="3896497" y="181232"/>
            <a:ext cx="4263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Persoonlijke methode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62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44842" y="255373"/>
            <a:ext cx="6306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i="1" u="sng" dirty="0" smtClean="0"/>
              <a:t>Onderzoekend leren met video’s</a:t>
            </a:r>
            <a:endParaRPr lang="nl-BE" sz="3600" b="1" i="1" u="sng" dirty="0"/>
          </a:p>
        </p:txBody>
      </p:sp>
      <p:sp>
        <p:nvSpPr>
          <p:cNvPr id="15" name="Tekstvak 14"/>
          <p:cNvSpPr txBox="1"/>
          <p:nvPr/>
        </p:nvSpPr>
        <p:spPr>
          <a:xfrm>
            <a:off x="447261" y="912431"/>
            <a:ext cx="1009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Voorbeeld: wetten van Newton (voor SAILS-project) </a:t>
            </a:r>
            <a:endParaRPr lang="nl-BE" dirty="0"/>
          </a:p>
        </p:txBody>
      </p:sp>
      <p:grpSp>
        <p:nvGrpSpPr>
          <p:cNvPr id="2" name="Groep 1"/>
          <p:cNvGrpSpPr/>
          <p:nvPr/>
        </p:nvGrpSpPr>
        <p:grpSpPr>
          <a:xfrm>
            <a:off x="238366" y="1353810"/>
            <a:ext cx="4468396" cy="2813999"/>
            <a:chOff x="271849" y="1408671"/>
            <a:chExt cx="4468396" cy="2813999"/>
          </a:xfrm>
        </p:grpSpPr>
        <p:sp>
          <p:nvSpPr>
            <p:cNvPr id="9" name="Tekstvak 8"/>
            <p:cNvSpPr txBox="1"/>
            <p:nvPr/>
          </p:nvSpPr>
          <p:spPr>
            <a:xfrm>
              <a:off x="592768" y="3733978"/>
              <a:ext cx="339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Leerlingen maken oefeningen:  30’</a:t>
              </a:r>
              <a:endParaRPr lang="nl-BE" i="1" dirty="0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592768" y="2368862"/>
              <a:ext cx="3559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i="1" dirty="0" smtClean="0"/>
                <a:t>Leerlingen voeren klein experiment uit:  15’</a:t>
              </a:r>
              <a:endParaRPr lang="nl-BE" i="1" dirty="0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595276" y="3004304"/>
              <a:ext cx="3194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i="1" dirty="0" smtClean="0"/>
                <a:t>Controle van het geleerde met video:  5’</a:t>
              </a:r>
              <a:endParaRPr lang="nl-BE" i="1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478325" y="1891811"/>
              <a:ext cx="4261920" cy="2330859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478325" y="2029014"/>
              <a:ext cx="1516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u="sng" dirty="0" smtClean="0"/>
                <a:t>Klasgebeuren:</a:t>
              </a:r>
              <a:endParaRPr lang="nl-BE" u="sng" dirty="0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71849" y="1408671"/>
              <a:ext cx="1230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Eerste wet:</a:t>
              </a:r>
              <a:endParaRPr lang="nl-BE" dirty="0"/>
            </a:p>
          </p:txBody>
        </p:sp>
      </p:grpSp>
      <p:grpSp>
        <p:nvGrpSpPr>
          <p:cNvPr id="38" name="Groep 37"/>
          <p:cNvGrpSpPr/>
          <p:nvPr/>
        </p:nvGrpSpPr>
        <p:grpSpPr>
          <a:xfrm>
            <a:off x="3935896" y="968858"/>
            <a:ext cx="6679096" cy="2529821"/>
            <a:chOff x="3935896" y="968858"/>
            <a:chExt cx="6679096" cy="2529821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1608" y="968858"/>
              <a:ext cx="3053384" cy="2529821"/>
            </a:xfrm>
            <a:prstGeom prst="rect">
              <a:avLst/>
            </a:prstGeom>
          </p:spPr>
        </p:pic>
        <p:cxnSp>
          <p:nvCxnSpPr>
            <p:cNvPr id="30" name="Rechte verbindingslijn met pijl 29"/>
            <p:cNvCxnSpPr/>
            <p:nvPr/>
          </p:nvCxnSpPr>
          <p:spPr>
            <a:xfrm flipV="1">
              <a:off x="3935896" y="1798983"/>
              <a:ext cx="3627782" cy="10336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ep 38"/>
          <p:cNvGrpSpPr/>
          <p:nvPr/>
        </p:nvGrpSpPr>
        <p:grpSpPr>
          <a:xfrm>
            <a:off x="3607904" y="3210340"/>
            <a:ext cx="6491073" cy="2882347"/>
            <a:chOff x="3607904" y="3210340"/>
            <a:chExt cx="6491073" cy="2882347"/>
          </a:xfrm>
        </p:grpSpPr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905" y="3523836"/>
              <a:ext cx="4035072" cy="2568851"/>
            </a:xfrm>
            <a:prstGeom prst="rect">
              <a:avLst/>
            </a:prstGeom>
          </p:spPr>
        </p:pic>
        <p:cxnSp>
          <p:nvCxnSpPr>
            <p:cNvPr id="32" name="Rechte verbindingslijn met pijl 31"/>
            <p:cNvCxnSpPr/>
            <p:nvPr/>
          </p:nvCxnSpPr>
          <p:spPr>
            <a:xfrm>
              <a:off x="3607904" y="3210340"/>
              <a:ext cx="3220279" cy="606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ep 39"/>
          <p:cNvGrpSpPr/>
          <p:nvPr/>
        </p:nvGrpSpPr>
        <p:grpSpPr>
          <a:xfrm>
            <a:off x="1692965" y="4167809"/>
            <a:ext cx="5661991" cy="2690191"/>
            <a:chOff x="1692965" y="4167809"/>
            <a:chExt cx="5661991" cy="2690191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826" y="4547152"/>
              <a:ext cx="3081130" cy="2310848"/>
            </a:xfrm>
            <a:prstGeom prst="rect">
              <a:avLst/>
            </a:prstGeom>
          </p:spPr>
        </p:pic>
        <p:cxnSp>
          <p:nvCxnSpPr>
            <p:cNvPr id="36" name="Rechte verbindingslijn met pijl 35"/>
            <p:cNvCxnSpPr/>
            <p:nvPr/>
          </p:nvCxnSpPr>
          <p:spPr>
            <a:xfrm>
              <a:off x="1692965" y="4167809"/>
              <a:ext cx="2534479" cy="10634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5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/>
          <p:cNvGrpSpPr/>
          <p:nvPr/>
        </p:nvGrpSpPr>
        <p:grpSpPr>
          <a:xfrm>
            <a:off x="222421" y="1321894"/>
            <a:ext cx="4418171" cy="2519568"/>
            <a:chOff x="352527" y="1401598"/>
            <a:chExt cx="4418171" cy="2519568"/>
          </a:xfrm>
        </p:grpSpPr>
        <p:sp>
          <p:nvSpPr>
            <p:cNvPr id="5" name="Tekstvak 4"/>
            <p:cNvSpPr txBox="1"/>
            <p:nvPr/>
          </p:nvSpPr>
          <p:spPr>
            <a:xfrm>
              <a:off x="619899" y="3376796"/>
              <a:ext cx="3712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Leerlingen voeren experiment uit:  65’</a:t>
              </a:r>
              <a:endParaRPr lang="nl-BE" i="1" dirty="0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591066" y="2491228"/>
              <a:ext cx="4062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Leerlingen bereiden experiment voor:  30’</a:t>
              </a:r>
              <a:endParaRPr lang="nl-BE" i="1" dirty="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605931" y="2918971"/>
              <a:ext cx="308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Groepen controleren elkaar:  5’</a:t>
              </a:r>
              <a:endParaRPr lang="nl-BE" i="1" dirty="0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08778" y="1870393"/>
              <a:ext cx="4261920" cy="205077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620705" y="1964637"/>
              <a:ext cx="1516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u="sng" dirty="0" smtClean="0"/>
                <a:t>Klasgebeuren:</a:t>
              </a:r>
              <a:endParaRPr lang="nl-BE" u="sng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352527" y="1401598"/>
              <a:ext cx="1387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Tweede wet:</a:t>
              </a:r>
              <a:endParaRPr lang="nl-BE" dirty="0"/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490780" y="3930522"/>
            <a:ext cx="348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Les en voorbeeldoefening:  Huiswerk 10’</a:t>
            </a:r>
            <a:endParaRPr lang="nl-BE" i="1" dirty="0"/>
          </a:p>
        </p:txBody>
      </p:sp>
      <p:grpSp>
        <p:nvGrpSpPr>
          <p:cNvPr id="26" name="Groep 25"/>
          <p:cNvGrpSpPr/>
          <p:nvPr/>
        </p:nvGrpSpPr>
        <p:grpSpPr>
          <a:xfrm>
            <a:off x="489793" y="4665913"/>
            <a:ext cx="2825153" cy="1451113"/>
            <a:chOff x="489793" y="4665913"/>
            <a:chExt cx="2825153" cy="1451113"/>
          </a:xfrm>
        </p:grpSpPr>
        <p:sp>
          <p:nvSpPr>
            <p:cNvPr id="12" name="Tekstvak 11"/>
            <p:cNvSpPr txBox="1"/>
            <p:nvPr/>
          </p:nvSpPr>
          <p:spPr>
            <a:xfrm>
              <a:off x="496332" y="5502157"/>
              <a:ext cx="2253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Leerling activiteit:  45’</a:t>
              </a:r>
              <a:endParaRPr lang="nl-BE" i="1" dirty="0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02958" y="5081402"/>
              <a:ext cx="2811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Vragen en samenvatting:  5’</a:t>
              </a:r>
              <a:endParaRPr lang="nl-BE" i="1" dirty="0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489793" y="4665913"/>
              <a:ext cx="2825153" cy="145111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93019" y="4703717"/>
              <a:ext cx="1516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u="sng" dirty="0" smtClean="0"/>
                <a:t>Klasgebeuren:</a:t>
              </a:r>
              <a:endParaRPr lang="nl-BE" u="sng" dirty="0"/>
            </a:p>
          </p:txBody>
        </p:sp>
      </p:grpSp>
      <p:sp>
        <p:nvSpPr>
          <p:cNvPr id="19" name="Tekstvak 18"/>
          <p:cNvSpPr txBox="1"/>
          <p:nvPr/>
        </p:nvSpPr>
        <p:spPr>
          <a:xfrm>
            <a:off x="304799" y="263611"/>
            <a:ext cx="629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i="1" u="sng" dirty="0" smtClean="0"/>
              <a:t>Onderzoekend leren met video’s</a:t>
            </a:r>
            <a:endParaRPr lang="nl-BE" sz="3600" b="1" i="1" u="sng" dirty="0"/>
          </a:p>
        </p:txBody>
      </p:sp>
      <p:grpSp>
        <p:nvGrpSpPr>
          <p:cNvPr id="24" name="Groep 23"/>
          <p:cNvGrpSpPr/>
          <p:nvPr/>
        </p:nvGrpSpPr>
        <p:grpSpPr>
          <a:xfrm>
            <a:off x="4631636" y="1174267"/>
            <a:ext cx="7245626" cy="2755809"/>
            <a:chOff x="4631636" y="1174267"/>
            <a:chExt cx="7245626" cy="2755809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8754" y="1174267"/>
              <a:ext cx="5448508" cy="2755809"/>
            </a:xfrm>
            <a:prstGeom prst="rect">
              <a:avLst/>
            </a:prstGeom>
          </p:spPr>
        </p:pic>
        <p:cxnSp>
          <p:nvCxnSpPr>
            <p:cNvPr id="21" name="Rechte verbindingslijn met pijl 20"/>
            <p:cNvCxnSpPr/>
            <p:nvPr/>
          </p:nvCxnSpPr>
          <p:spPr>
            <a:xfrm flipV="1">
              <a:off x="4631636" y="1938130"/>
              <a:ext cx="1789042" cy="5864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Rechte verbindingslijn met pijl 21"/>
          <p:cNvCxnSpPr/>
          <p:nvPr/>
        </p:nvCxnSpPr>
        <p:spPr>
          <a:xfrm>
            <a:off x="3278659" y="3138617"/>
            <a:ext cx="3188044" cy="411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5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647753" y="54405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Besluit</a:t>
            </a:r>
            <a:endParaRPr lang="nl-BE" sz="3600" dirty="0"/>
          </a:p>
        </p:txBody>
      </p:sp>
      <p:sp>
        <p:nvSpPr>
          <p:cNvPr id="5" name="Tekstvak 4"/>
          <p:cNvSpPr txBox="1"/>
          <p:nvPr/>
        </p:nvSpPr>
        <p:spPr>
          <a:xfrm>
            <a:off x="511820" y="875134"/>
            <a:ext cx="277556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b="1" i="1" dirty="0" smtClean="0"/>
              <a:t>Efficiënter gebruik van tijd:</a:t>
            </a:r>
            <a:endParaRPr lang="nl-BE" b="1" i="1" dirty="0"/>
          </a:p>
        </p:txBody>
      </p:sp>
      <p:sp>
        <p:nvSpPr>
          <p:cNvPr id="7" name="Tekstvak 6"/>
          <p:cNvSpPr txBox="1"/>
          <p:nvPr/>
        </p:nvSpPr>
        <p:spPr>
          <a:xfrm>
            <a:off x="3395064" y="866897"/>
            <a:ext cx="648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Leerlingen zijn nu actief gedurende het grootste deel van de tijd en dit tijdens het verwerken van de leerstof.</a:t>
            </a:r>
            <a:endParaRPr lang="nl-BE" dirty="0"/>
          </a:p>
        </p:txBody>
      </p:sp>
      <p:grpSp>
        <p:nvGrpSpPr>
          <p:cNvPr id="11" name="Groep 10"/>
          <p:cNvGrpSpPr/>
          <p:nvPr/>
        </p:nvGrpSpPr>
        <p:grpSpPr>
          <a:xfrm>
            <a:off x="5659762" y="1513228"/>
            <a:ext cx="5546479" cy="711562"/>
            <a:chOff x="4870174" y="2544417"/>
            <a:chExt cx="5546479" cy="711562"/>
          </a:xfrm>
        </p:grpSpPr>
        <p:sp>
          <p:nvSpPr>
            <p:cNvPr id="9" name="Tekstvak 8"/>
            <p:cNvSpPr txBox="1"/>
            <p:nvPr/>
          </p:nvSpPr>
          <p:spPr>
            <a:xfrm>
              <a:off x="5605400" y="2886647"/>
              <a:ext cx="4811253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nl-BE" dirty="0" smtClean="0"/>
                <a:t>De leerstof wordt verwerkt op een dieper niveau.</a:t>
              </a:r>
              <a:endParaRPr lang="nl-BE" dirty="0"/>
            </a:p>
          </p:txBody>
        </p:sp>
        <p:cxnSp>
          <p:nvCxnSpPr>
            <p:cNvPr id="10" name="Rechte verbindingslijn met pijl 9"/>
            <p:cNvCxnSpPr/>
            <p:nvPr/>
          </p:nvCxnSpPr>
          <p:spPr>
            <a:xfrm>
              <a:off x="4870174" y="2544417"/>
              <a:ext cx="1497674" cy="2811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kstvak 11"/>
          <p:cNvSpPr txBox="1"/>
          <p:nvPr/>
        </p:nvSpPr>
        <p:spPr>
          <a:xfrm>
            <a:off x="535644" y="2499277"/>
            <a:ext cx="320709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b="1" i="1" dirty="0" smtClean="0"/>
              <a:t>Leerlingen voelen zich geruster:</a:t>
            </a:r>
            <a:endParaRPr lang="nl-BE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3926052" y="2504560"/>
            <a:ext cx="70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Tijdens het studeren voor het examen kunnen ze de les terug beluisteren.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3926052" y="3386695"/>
            <a:ext cx="596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Grootste winst is voor de plichtsbewuste zwakkere leerlingen.</a:t>
            </a:r>
            <a:endParaRPr lang="nl-BE" dirty="0"/>
          </a:p>
        </p:txBody>
      </p:sp>
      <p:grpSp>
        <p:nvGrpSpPr>
          <p:cNvPr id="18" name="Groep 17"/>
          <p:cNvGrpSpPr/>
          <p:nvPr/>
        </p:nvGrpSpPr>
        <p:grpSpPr>
          <a:xfrm>
            <a:off x="4890769" y="3751260"/>
            <a:ext cx="6887374" cy="725666"/>
            <a:chOff x="4890769" y="3751260"/>
            <a:chExt cx="6887374" cy="725666"/>
          </a:xfrm>
        </p:grpSpPr>
        <p:sp>
          <p:nvSpPr>
            <p:cNvPr id="14" name="Tekstvak 13"/>
            <p:cNvSpPr txBox="1"/>
            <p:nvPr/>
          </p:nvSpPr>
          <p:spPr>
            <a:xfrm>
              <a:off x="6343135" y="3830595"/>
              <a:ext cx="5435008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nl-BE" dirty="0" smtClean="0"/>
                <a:t>Ze worden ondersteund op het belangrijkste moment van het leerproces.</a:t>
              </a:r>
              <a:endParaRPr lang="nl-BE" dirty="0"/>
            </a:p>
          </p:txBody>
        </p:sp>
        <p:cxnSp>
          <p:nvCxnSpPr>
            <p:cNvPr id="15" name="Rechte verbindingslijn met pijl 14"/>
            <p:cNvCxnSpPr/>
            <p:nvPr/>
          </p:nvCxnSpPr>
          <p:spPr>
            <a:xfrm>
              <a:off x="4890769" y="3751260"/>
              <a:ext cx="1497674" cy="2811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kstvak 15"/>
          <p:cNvSpPr txBox="1"/>
          <p:nvPr/>
        </p:nvSpPr>
        <p:spPr>
          <a:xfrm>
            <a:off x="510208" y="4628500"/>
            <a:ext cx="533139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b="1" i="1" dirty="0" smtClean="0"/>
              <a:t>Leerlingen nemen verantwoordelijkheid op voor het eigen leerproces:</a:t>
            </a:r>
            <a:endParaRPr lang="nl-BE" b="1" i="1" dirty="0"/>
          </a:p>
        </p:txBody>
      </p:sp>
      <p:sp>
        <p:nvSpPr>
          <p:cNvPr id="17" name="Tekstvak 16"/>
          <p:cNvSpPr txBox="1"/>
          <p:nvPr/>
        </p:nvSpPr>
        <p:spPr>
          <a:xfrm>
            <a:off x="6128950" y="4646141"/>
            <a:ext cx="491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Alle middelen worden gegeven met ondersteuning, ze worden actieve leerlingen (</a:t>
            </a:r>
            <a:r>
              <a:rPr lang="nl-BE" dirty="0" err="1" smtClean="0"/>
              <a:t>learners</a:t>
            </a:r>
            <a:r>
              <a:rPr lang="nl-BE" dirty="0" smtClean="0"/>
              <a:t>).</a:t>
            </a:r>
            <a:endParaRPr lang="nl-BE" dirty="0"/>
          </a:p>
        </p:txBody>
      </p:sp>
      <p:sp>
        <p:nvSpPr>
          <p:cNvPr id="20" name="Tekstvak 19"/>
          <p:cNvSpPr txBox="1"/>
          <p:nvPr/>
        </p:nvSpPr>
        <p:spPr>
          <a:xfrm>
            <a:off x="3926052" y="2952874"/>
            <a:ext cx="432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Leerlingen kunnen veel meer vragen stellen.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510208" y="5850575"/>
            <a:ext cx="533139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b="1" i="1" dirty="0" smtClean="0"/>
              <a:t>Zieke leerlingen (korte of langere tijd) kunnen </a:t>
            </a:r>
            <a:r>
              <a:rPr lang="nl-BE" b="1" i="1" dirty="0" err="1" smtClean="0"/>
              <a:t>gemakkerlijker</a:t>
            </a:r>
            <a:r>
              <a:rPr lang="nl-BE" b="1" i="1" dirty="0" smtClean="0"/>
              <a:t> bijwerken</a:t>
            </a:r>
            <a:r>
              <a:rPr lang="nl-BE" b="1" i="1" dirty="0" smtClean="0"/>
              <a:t>:</a:t>
            </a:r>
            <a:endParaRPr lang="nl-BE" b="1" i="1" dirty="0"/>
          </a:p>
        </p:txBody>
      </p:sp>
      <p:sp>
        <p:nvSpPr>
          <p:cNvPr id="22" name="Tekstvak 21"/>
          <p:cNvSpPr txBox="1"/>
          <p:nvPr/>
        </p:nvSpPr>
        <p:spPr>
          <a:xfrm>
            <a:off x="6343135" y="5850575"/>
            <a:ext cx="569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Ze kiezen zelf het tempo en intensiteit waar ze mee verder 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3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 animBg="1"/>
      <p:bldP spid="3" grpId="0"/>
      <p:bldP spid="13" grpId="0"/>
      <p:bldP spid="16" grpId="0" animBg="1"/>
      <p:bldP spid="17" grpId="0"/>
      <p:bldP spid="20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05946" y="3439327"/>
            <a:ext cx="1739451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000" b="1" i="1" u="sng" dirty="0" smtClean="0"/>
              <a:t>Met dank aan:</a:t>
            </a:r>
            <a:endParaRPr lang="nl-BE" sz="2000" b="1" i="1" u="sng" dirty="0"/>
          </a:p>
        </p:txBody>
      </p:sp>
      <p:grpSp>
        <p:nvGrpSpPr>
          <p:cNvPr id="10" name="Groep 9"/>
          <p:cNvGrpSpPr/>
          <p:nvPr/>
        </p:nvGrpSpPr>
        <p:grpSpPr>
          <a:xfrm>
            <a:off x="1960068" y="4105428"/>
            <a:ext cx="5500305" cy="386971"/>
            <a:chOff x="1960068" y="1382793"/>
            <a:chExt cx="5500305" cy="386971"/>
          </a:xfrm>
        </p:grpSpPr>
        <p:sp>
          <p:nvSpPr>
            <p:cNvPr id="5" name="Tekstvak 4"/>
            <p:cNvSpPr txBox="1"/>
            <p:nvPr/>
          </p:nvSpPr>
          <p:spPr>
            <a:xfrm>
              <a:off x="1960068" y="1382793"/>
              <a:ext cx="1760675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nl-BE" b="1" i="1" dirty="0" smtClean="0"/>
                <a:t>Erik Schoonvliet</a:t>
              </a:r>
              <a:endParaRPr lang="nl-BE" b="1" i="1" dirty="0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3987114" y="1400432"/>
              <a:ext cx="3473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Webdesigner van </a:t>
              </a:r>
              <a:r>
                <a:rPr lang="nl-BE" dirty="0" smtClean="0">
                  <a:hlinkClick r:id="rId2"/>
                </a:rPr>
                <a:t>www.labofun.be</a:t>
              </a:r>
              <a:r>
                <a:rPr lang="nl-BE" dirty="0" smtClean="0"/>
                <a:t> </a:t>
              </a:r>
            </a:p>
          </p:txBody>
        </p:sp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19" y="3925787"/>
            <a:ext cx="4436688" cy="249563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972424" y="4941568"/>
            <a:ext cx="305840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b="1" i="1" smtClean="0"/>
              <a:t>Sint-Pietersinstituut </a:t>
            </a:r>
            <a:r>
              <a:rPr lang="nl-BE" b="1" i="1" dirty="0" smtClean="0"/>
              <a:t>Turnhout</a:t>
            </a:r>
            <a:endParaRPr lang="nl-BE" b="1" i="1" dirty="0"/>
          </a:p>
        </p:txBody>
      </p:sp>
      <p:sp>
        <p:nvSpPr>
          <p:cNvPr id="9" name="Tekstvak 8"/>
          <p:cNvSpPr txBox="1"/>
          <p:nvPr/>
        </p:nvSpPr>
        <p:spPr>
          <a:xfrm>
            <a:off x="2001257" y="5785947"/>
            <a:ext cx="133876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b="1" i="1" dirty="0" smtClean="0"/>
              <a:t>Mijn familie</a:t>
            </a:r>
            <a:endParaRPr lang="nl-BE" b="1" i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32973" y="2211501"/>
            <a:ext cx="200061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000" b="1" i="1" u="sng" dirty="0" smtClean="0"/>
              <a:t>Meer infor</a:t>
            </a:r>
            <a:r>
              <a:rPr lang="nl-BE" sz="2000" b="1" i="1" u="sng" dirty="0" smtClean="0"/>
              <a:t>matie</a:t>
            </a:r>
            <a:r>
              <a:rPr lang="nl-BE" sz="2000" b="1" i="1" u="sng" dirty="0" smtClean="0"/>
              <a:t>:</a:t>
            </a:r>
            <a:endParaRPr lang="nl-BE" sz="2000" b="1" i="1" u="sng" dirty="0"/>
          </a:p>
        </p:txBody>
      </p:sp>
      <p:sp>
        <p:nvSpPr>
          <p:cNvPr id="12" name="Tekstvak 11"/>
          <p:cNvSpPr txBox="1"/>
          <p:nvPr/>
        </p:nvSpPr>
        <p:spPr>
          <a:xfrm>
            <a:off x="2459683" y="2245681"/>
            <a:ext cx="169463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b="1" i="1" dirty="0" smtClean="0"/>
              <a:t>Werner </a:t>
            </a:r>
            <a:r>
              <a:rPr lang="nl-BE" b="1" i="1" dirty="0" err="1" smtClean="0"/>
              <a:t>Tuytens</a:t>
            </a:r>
            <a:endParaRPr lang="nl-BE" b="1" i="1" dirty="0"/>
          </a:p>
        </p:txBody>
      </p:sp>
      <p:sp>
        <p:nvSpPr>
          <p:cNvPr id="2" name="Tekstvak 1"/>
          <p:cNvSpPr txBox="1"/>
          <p:nvPr/>
        </p:nvSpPr>
        <p:spPr>
          <a:xfrm>
            <a:off x="4572000" y="2211501"/>
            <a:ext cx="295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wernertuytens@hotmail.com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232973" y="549605"/>
            <a:ext cx="198733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b="1" i="1" dirty="0" smtClean="0"/>
              <a:t>Toekomstplannen:</a:t>
            </a:r>
            <a:endParaRPr lang="nl-BE" b="1" i="1" dirty="0"/>
          </a:p>
        </p:txBody>
      </p:sp>
      <p:sp>
        <p:nvSpPr>
          <p:cNvPr id="14" name="Tekstvak 13"/>
          <p:cNvSpPr txBox="1"/>
          <p:nvPr/>
        </p:nvSpPr>
        <p:spPr>
          <a:xfrm>
            <a:off x="2991034" y="554062"/>
            <a:ext cx="423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Onderzoeksopdracht: zelf een video maken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2999272" y="916528"/>
            <a:ext cx="383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Cursus en testen verwerken in </a:t>
            </a:r>
            <a:r>
              <a:rPr lang="nl-BE" dirty="0" err="1" smtClean="0"/>
              <a:t>Labofun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2972832" y="1314139"/>
            <a:ext cx="575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Alternatieve video’s: zelfde onderwerp, andere benadering.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78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2" grpId="0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dy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30" y="90617"/>
            <a:ext cx="6830111" cy="22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45989" y="288325"/>
            <a:ext cx="144526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b="1" i="1" u="sng" dirty="0" smtClean="0"/>
              <a:t>Achtergrond:</a:t>
            </a:r>
            <a:endParaRPr lang="nl-BE" b="1" i="1" u="sng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249" y="3212756"/>
            <a:ext cx="2624751" cy="322588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112109" y="2718485"/>
            <a:ext cx="23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Fysica in 5</a:t>
            </a:r>
            <a:r>
              <a:rPr lang="nl-BE" baseline="30000" dirty="0" smtClean="0"/>
              <a:t>de</a:t>
            </a:r>
            <a:r>
              <a:rPr lang="nl-BE" dirty="0" smtClean="0"/>
              <a:t>  en 6</a:t>
            </a:r>
            <a:r>
              <a:rPr lang="nl-BE" baseline="30000" dirty="0" smtClean="0"/>
              <a:t>de</a:t>
            </a:r>
            <a:r>
              <a:rPr lang="nl-BE" dirty="0" smtClean="0"/>
              <a:t> jaar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1532237" y="3196281"/>
            <a:ext cx="580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Wetenschappen-wiskunde: 6/8 uur wiskunde; 2/3 uur fysica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1524001" y="357522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Moderne talen-wetenschappen: 4 uur wiskunde; 2 uur fysica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1532237" y="3987113"/>
            <a:ext cx="437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Latijn-wiskunde: 6 uur wiskunde; 2 uur fysica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1062681" y="4992131"/>
            <a:ext cx="700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5</a:t>
            </a:r>
            <a:r>
              <a:rPr lang="nl-BE" baseline="30000" dirty="0" smtClean="0"/>
              <a:t>de</a:t>
            </a:r>
            <a:r>
              <a:rPr lang="nl-BE" dirty="0" smtClean="0"/>
              <a:t> jaar: Elektrostatica; Elektrodynamica; Elektromagnetisme; Kernfysica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1095634" y="5486399"/>
            <a:ext cx="678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jaar: Kinematica, Dynamica; Arbeid en energie; Trillingen en golven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337752" y="2356022"/>
            <a:ext cx="93166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klassen: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387178" y="4481385"/>
            <a:ext cx="101822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nl-BE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dirty="0" smtClean="0"/>
              <a:t>leerplan:</a:t>
            </a:r>
            <a:endParaRPr lang="nl-BE" dirty="0"/>
          </a:p>
        </p:txBody>
      </p:sp>
      <p:sp>
        <p:nvSpPr>
          <p:cNvPr id="17" name="Tekstvak 16"/>
          <p:cNvSpPr txBox="1"/>
          <p:nvPr/>
        </p:nvSpPr>
        <p:spPr>
          <a:xfrm>
            <a:off x="1400433" y="749643"/>
            <a:ext cx="294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Sint Pietersinstituut Turnhout</a:t>
            </a:r>
            <a:endParaRPr lang="nl-BE" dirty="0"/>
          </a:p>
        </p:txBody>
      </p:sp>
      <p:sp>
        <p:nvSpPr>
          <p:cNvPr id="18" name="Tekstvak 17"/>
          <p:cNvSpPr txBox="1"/>
          <p:nvPr/>
        </p:nvSpPr>
        <p:spPr>
          <a:xfrm>
            <a:off x="1433384" y="1161535"/>
            <a:ext cx="3579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ASO: Algemeen secundair onderwijs</a:t>
            </a:r>
          </a:p>
          <a:p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1441620" y="1606378"/>
            <a:ext cx="271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</a:t>
            </a:r>
            <a:r>
              <a:rPr lang="nl-BE" dirty="0" smtClean="0"/>
              <a:t>ngeveer 1000 leerlingen: </a:t>
            </a:r>
          </a:p>
          <a:p>
            <a:r>
              <a:rPr lang="nl-BE" dirty="0" smtClean="0"/>
              <a:t>12 – 18 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20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43698" y="708455"/>
            <a:ext cx="1635384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000" b="1" i="1" u="sng" dirty="0" smtClean="0"/>
              <a:t>Geschiedenis:</a:t>
            </a:r>
            <a:endParaRPr lang="nl-BE" sz="2000" b="1" i="1" u="sng" dirty="0"/>
          </a:p>
        </p:txBody>
      </p:sp>
      <p:sp>
        <p:nvSpPr>
          <p:cNvPr id="5" name="Tekstvak 4"/>
          <p:cNvSpPr txBox="1"/>
          <p:nvPr/>
        </p:nvSpPr>
        <p:spPr>
          <a:xfrm>
            <a:off x="1589903" y="1556952"/>
            <a:ext cx="477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Deelgenomen aan workshop “</a:t>
            </a:r>
            <a:r>
              <a:rPr lang="nl-BE" dirty="0" err="1" smtClean="0"/>
              <a:t>flipped</a:t>
            </a:r>
            <a:r>
              <a:rPr lang="nl-BE" dirty="0" smtClean="0"/>
              <a:t> classroom”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589902" y="1993557"/>
            <a:ext cx="600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Geprobeerd hoofdstuk trillingen als ‘</a:t>
            </a:r>
            <a:r>
              <a:rPr lang="nl-BE" dirty="0" err="1" smtClean="0"/>
              <a:t>flipped</a:t>
            </a:r>
            <a:r>
              <a:rPr lang="nl-BE" dirty="0" smtClean="0"/>
              <a:t>’ te geven: mislukt.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345989" y="1268627"/>
            <a:ext cx="222208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Schooljaar 2012-2013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1598141" y="2454876"/>
            <a:ext cx="286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Hoofdstuk kernfysica: succes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8682682" y="2339546"/>
            <a:ext cx="324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Gewerkt als een “acteur” in de fysicafilmpjes van </a:t>
            </a:r>
            <a:r>
              <a:rPr lang="nl-BE" dirty="0" err="1" smtClean="0"/>
              <a:t>Wezooz</a:t>
            </a:r>
            <a:r>
              <a:rPr lang="nl-BE" dirty="0" smtClean="0"/>
              <a:t> Academy.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358346" y="2977978"/>
            <a:ext cx="222208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nl-BE"/>
            </a:defPPr>
          </a:lstStyle>
          <a:p>
            <a:r>
              <a:rPr lang="nl-BE" dirty="0" smtClean="0"/>
              <a:t>Schooljaar </a:t>
            </a:r>
            <a:r>
              <a:rPr lang="nl-BE" dirty="0"/>
              <a:t>2013-2014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598141" y="3639233"/>
            <a:ext cx="517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leerstof voor het volledige zesde jaar in </a:t>
            </a:r>
            <a:r>
              <a:rPr lang="nl-BE" dirty="0" err="1" smtClean="0"/>
              <a:t>flipped</a:t>
            </a:r>
            <a:r>
              <a:rPr lang="nl-BE" dirty="0" smtClean="0"/>
              <a:t> classroom-vorm.  Staan op </a:t>
            </a:r>
            <a:r>
              <a:rPr lang="nl-BE" dirty="0" smtClean="0">
                <a:hlinkClick r:id="rId2"/>
              </a:rPr>
              <a:t>www.labofun.be</a:t>
            </a:r>
            <a:r>
              <a:rPr lang="nl-BE" dirty="0" smtClean="0"/>
              <a:t> .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444844" y="4769707"/>
            <a:ext cx="222208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nl-BE"/>
            </a:defPPr>
          </a:lstStyle>
          <a:p>
            <a:r>
              <a:rPr lang="nl-BE" dirty="0" smtClean="0"/>
              <a:t>Schooljaar </a:t>
            </a:r>
            <a:r>
              <a:rPr lang="nl-BE" dirty="0"/>
              <a:t>2014-2015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34065" y="5284573"/>
            <a:ext cx="617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leerstof voor het volledige </a:t>
            </a:r>
            <a:r>
              <a:rPr lang="nl-BE" dirty="0" smtClean="0"/>
              <a:t>vijfde en zesde </a:t>
            </a:r>
            <a:r>
              <a:rPr lang="nl-BE" dirty="0"/>
              <a:t>jaar in </a:t>
            </a:r>
            <a:r>
              <a:rPr lang="nl-BE" dirty="0" err="1"/>
              <a:t>flipped</a:t>
            </a:r>
            <a:r>
              <a:rPr lang="nl-BE" dirty="0"/>
              <a:t> </a:t>
            </a:r>
            <a:r>
              <a:rPr lang="nl-BE" dirty="0" smtClean="0"/>
              <a:t>classroom-vorm op </a:t>
            </a:r>
            <a:r>
              <a:rPr lang="nl-BE" dirty="0" smtClean="0">
                <a:hlinkClick r:id="rId2"/>
              </a:rPr>
              <a:t>www.labofun.be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1746422" y="6079525"/>
            <a:ext cx="696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Hoofdstukken ‘Elektrodynamica’ en ‘Wetten van Newton’ in onderzoekend leren/</a:t>
            </a:r>
            <a:r>
              <a:rPr lang="nl-BE" dirty="0" err="1" smtClean="0"/>
              <a:t>flipped</a:t>
            </a:r>
            <a:r>
              <a:rPr lang="nl-BE" dirty="0" smtClean="0"/>
              <a:t> classroom-combinatie (</a:t>
            </a:r>
            <a:r>
              <a:rPr lang="nl-BE" dirty="0" err="1" smtClean="0"/>
              <a:t>for</a:t>
            </a:r>
            <a:r>
              <a:rPr lang="nl-BE" dirty="0" smtClean="0"/>
              <a:t> SAILS-project)</a:t>
            </a:r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32" y="3608601"/>
            <a:ext cx="4436688" cy="24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ep 62"/>
          <p:cNvGrpSpPr/>
          <p:nvPr/>
        </p:nvGrpSpPr>
        <p:grpSpPr>
          <a:xfrm>
            <a:off x="1140584" y="879837"/>
            <a:ext cx="8819301" cy="5884950"/>
            <a:chOff x="1140584" y="879837"/>
            <a:chExt cx="8819301" cy="5884950"/>
          </a:xfrm>
        </p:grpSpPr>
        <p:sp>
          <p:nvSpPr>
            <p:cNvPr id="4" name="Rechthoek 3"/>
            <p:cNvSpPr/>
            <p:nvPr/>
          </p:nvSpPr>
          <p:spPr>
            <a:xfrm>
              <a:off x="2792627" y="879837"/>
              <a:ext cx="5403370" cy="29656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Ovaal 4"/>
            <p:cNvSpPr/>
            <p:nvPr/>
          </p:nvSpPr>
          <p:spPr>
            <a:xfrm>
              <a:off x="5321644" y="1431772"/>
              <a:ext cx="884562" cy="48603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Ovaal 5"/>
            <p:cNvSpPr/>
            <p:nvPr/>
          </p:nvSpPr>
          <p:spPr>
            <a:xfrm>
              <a:off x="5583285" y="1517553"/>
              <a:ext cx="349711" cy="3377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Rechthoek 6"/>
            <p:cNvSpPr/>
            <p:nvPr/>
          </p:nvSpPr>
          <p:spPr>
            <a:xfrm>
              <a:off x="1202725" y="3606559"/>
              <a:ext cx="3359963" cy="691979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90368" y="5480667"/>
              <a:ext cx="3359963" cy="691979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6499654" y="3614797"/>
              <a:ext cx="3359963" cy="691979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586152" y="5447715"/>
              <a:ext cx="3359963" cy="691979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896498" y="2066084"/>
              <a:ext cx="3359963" cy="691979"/>
            </a:xfrm>
            <a:prstGeom prst="rect">
              <a:avLst/>
            </a:prstGeom>
            <a:solidFill>
              <a:srgbClr val="99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18" name="Groep 17"/>
            <p:cNvGrpSpPr/>
            <p:nvPr/>
          </p:nvGrpSpPr>
          <p:grpSpPr>
            <a:xfrm>
              <a:off x="1140584" y="4486398"/>
              <a:ext cx="884562" cy="486032"/>
              <a:chOff x="1140584" y="3870172"/>
              <a:chExt cx="884562" cy="486032"/>
            </a:xfrm>
          </p:grpSpPr>
          <p:sp>
            <p:nvSpPr>
              <p:cNvPr id="16" name="Ovaal 15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" name="Ovaal 16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9" name="Groep 18"/>
            <p:cNvGrpSpPr/>
            <p:nvPr/>
          </p:nvGrpSpPr>
          <p:grpSpPr>
            <a:xfrm>
              <a:off x="2336592" y="4489711"/>
              <a:ext cx="884562" cy="486032"/>
              <a:chOff x="1140584" y="3870172"/>
              <a:chExt cx="884562" cy="486032"/>
            </a:xfrm>
          </p:grpSpPr>
          <p:sp>
            <p:nvSpPr>
              <p:cNvPr id="20" name="Ovaal 19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1" name="Ovaal 20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22" name="Groep 21"/>
            <p:cNvGrpSpPr/>
            <p:nvPr/>
          </p:nvGrpSpPr>
          <p:grpSpPr>
            <a:xfrm>
              <a:off x="3608802" y="4459894"/>
              <a:ext cx="884562" cy="486032"/>
              <a:chOff x="1140584" y="3870172"/>
              <a:chExt cx="884562" cy="486032"/>
            </a:xfrm>
          </p:grpSpPr>
          <p:sp>
            <p:nvSpPr>
              <p:cNvPr id="23" name="Ovaal 22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4" name="Ovaal 23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6630297" y="4420137"/>
              <a:ext cx="884562" cy="486032"/>
              <a:chOff x="1140584" y="3870172"/>
              <a:chExt cx="884562" cy="486032"/>
            </a:xfrm>
          </p:grpSpPr>
          <p:sp>
            <p:nvSpPr>
              <p:cNvPr id="26" name="Ovaal 25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7" name="Ovaal 26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28" name="Groep 27"/>
            <p:cNvGrpSpPr/>
            <p:nvPr/>
          </p:nvGrpSpPr>
          <p:grpSpPr>
            <a:xfrm>
              <a:off x="7912445" y="4410198"/>
              <a:ext cx="884562" cy="486032"/>
              <a:chOff x="1140584" y="3870172"/>
              <a:chExt cx="884562" cy="486032"/>
            </a:xfrm>
          </p:grpSpPr>
          <p:sp>
            <p:nvSpPr>
              <p:cNvPr id="29" name="Ovaal 28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" name="Ovaal 29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31" name="Groep 30"/>
            <p:cNvGrpSpPr/>
            <p:nvPr/>
          </p:nvGrpSpPr>
          <p:grpSpPr>
            <a:xfrm>
              <a:off x="8956054" y="4410198"/>
              <a:ext cx="884562" cy="486032"/>
              <a:chOff x="1140584" y="3870172"/>
              <a:chExt cx="884562" cy="486032"/>
            </a:xfrm>
          </p:grpSpPr>
          <p:sp>
            <p:nvSpPr>
              <p:cNvPr id="32" name="Ovaal 31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" name="Ovaal 32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34" name="Groep 33"/>
            <p:cNvGrpSpPr/>
            <p:nvPr/>
          </p:nvGrpSpPr>
          <p:grpSpPr>
            <a:xfrm>
              <a:off x="1173715" y="6278755"/>
              <a:ext cx="884562" cy="486032"/>
              <a:chOff x="1140584" y="3870172"/>
              <a:chExt cx="884562" cy="486032"/>
            </a:xfrm>
          </p:grpSpPr>
          <p:sp>
            <p:nvSpPr>
              <p:cNvPr id="35" name="Ovaal 34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6" name="Ovaal 35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37" name="Groep 36"/>
            <p:cNvGrpSpPr/>
            <p:nvPr/>
          </p:nvGrpSpPr>
          <p:grpSpPr>
            <a:xfrm>
              <a:off x="2376350" y="6268815"/>
              <a:ext cx="884562" cy="486032"/>
              <a:chOff x="1140584" y="3870172"/>
              <a:chExt cx="884562" cy="486032"/>
            </a:xfrm>
          </p:grpSpPr>
          <p:sp>
            <p:nvSpPr>
              <p:cNvPr id="38" name="Ovaal 37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9" name="Ovaal 38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40" name="Groep 39"/>
            <p:cNvGrpSpPr/>
            <p:nvPr/>
          </p:nvGrpSpPr>
          <p:grpSpPr>
            <a:xfrm>
              <a:off x="3658497" y="6258876"/>
              <a:ext cx="884562" cy="486032"/>
              <a:chOff x="1140584" y="3870172"/>
              <a:chExt cx="884562" cy="486032"/>
            </a:xfrm>
          </p:grpSpPr>
          <p:sp>
            <p:nvSpPr>
              <p:cNvPr id="41" name="Ovaal 40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43" name="Groep 42"/>
            <p:cNvGrpSpPr/>
            <p:nvPr/>
          </p:nvGrpSpPr>
          <p:grpSpPr>
            <a:xfrm>
              <a:off x="6679993" y="6219120"/>
              <a:ext cx="884562" cy="486032"/>
              <a:chOff x="1140584" y="3870172"/>
              <a:chExt cx="884562" cy="486032"/>
            </a:xfrm>
          </p:grpSpPr>
          <p:sp>
            <p:nvSpPr>
              <p:cNvPr id="44" name="Ovaal 43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5" name="Ovaal 44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46" name="Groep 45"/>
            <p:cNvGrpSpPr/>
            <p:nvPr/>
          </p:nvGrpSpPr>
          <p:grpSpPr>
            <a:xfrm>
              <a:off x="7932323" y="6248937"/>
              <a:ext cx="884562" cy="486032"/>
              <a:chOff x="1140584" y="3870172"/>
              <a:chExt cx="884562" cy="486032"/>
            </a:xfrm>
          </p:grpSpPr>
          <p:sp>
            <p:nvSpPr>
              <p:cNvPr id="47" name="Ovaal 46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8" name="Ovaal 47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49" name="Groep 48"/>
            <p:cNvGrpSpPr/>
            <p:nvPr/>
          </p:nvGrpSpPr>
          <p:grpSpPr>
            <a:xfrm>
              <a:off x="9075323" y="6238998"/>
              <a:ext cx="884562" cy="486032"/>
              <a:chOff x="1140584" y="3870172"/>
              <a:chExt cx="884562" cy="486032"/>
            </a:xfrm>
          </p:grpSpPr>
          <p:sp>
            <p:nvSpPr>
              <p:cNvPr id="50" name="Ovaal 49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1" name="Ovaal 50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58" name="Rechthoek 57"/>
            <p:cNvSpPr/>
            <p:nvPr/>
          </p:nvSpPr>
          <p:spPr>
            <a:xfrm>
              <a:off x="3061252" y="1192695"/>
              <a:ext cx="2604053" cy="42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schemeClr val="tx1"/>
                  </a:solidFill>
                </a:rPr>
                <a:t>Leraar: Sage on stage</a:t>
              </a:r>
              <a:endParaRPr lang="nl-B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ep 59"/>
          <p:cNvGrpSpPr/>
          <p:nvPr/>
        </p:nvGrpSpPr>
        <p:grpSpPr>
          <a:xfrm>
            <a:off x="4502426" y="1981198"/>
            <a:ext cx="2319130" cy="1338470"/>
            <a:chOff x="4502426" y="1981198"/>
            <a:chExt cx="2319130" cy="1338470"/>
          </a:xfrm>
        </p:grpSpPr>
        <p:sp>
          <p:nvSpPr>
            <p:cNvPr id="14" name="PIJL-OMLAAG 13"/>
            <p:cNvSpPr/>
            <p:nvPr/>
          </p:nvSpPr>
          <p:spPr>
            <a:xfrm rot="1575693">
              <a:off x="4502426" y="1987824"/>
              <a:ext cx="914400" cy="133184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PIJL-OMLAAG 14"/>
            <p:cNvSpPr/>
            <p:nvPr/>
          </p:nvSpPr>
          <p:spPr>
            <a:xfrm rot="20089740">
              <a:off x="5907156" y="1981198"/>
              <a:ext cx="914400" cy="133184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61" name="Groep 60"/>
          <p:cNvGrpSpPr/>
          <p:nvPr/>
        </p:nvGrpSpPr>
        <p:grpSpPr>
          <a:xfrm>
            <a:off x="1573689" y="3589550"/>
            <a:ext cx="6607919" cy="2591364"/>
            <a:chOff x="1573689" y="3589550"/>
            <a:chExt cx="6607919" cy="2591364"/>
          </a:xfrm>
        </p:grpSpPr>
        <p:sp>
          <p:nvSpPr>
            <p:cNvPr id="52" name="PIJL-OMLAAG 51"/>
            <p:cNvSpPr/>
            <p:nvPr/>
          </p:nvSpPr>
          <p:spPr>
            <a:xfrm rot="12727693">
              <a:off x="1573689" y="3589550"/>
              <a:ext cx="243563" cy="562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3" name="PIJL-OMLAAG 52"/>
            <p:cNvSpPr/>
            <p:nvPr/>
          </p:nvSpPr>
          <p:spPr>
            <a:xfrm rot="8487432">
              <a:off x="7938045" y="3682316"/>
              <a:ext cx="243563" cy="562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4" name="PIJL-OMLAAG 53"/>
            <p:cNvSpPr/>
            <p:nvPr/>
          </p:nvSpPr>
          <p:spPr>
            <a:xfrm rot="12727693" flipH="1">
              <a:off x="2986461" y="5618815"/>
              <a:ext cx="236224" cy="56209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59" name="Tekstvak 58"/>
          <p:cNvSpPr txBox="1"/>
          <p:nvPr/>
        </p:nvSpPr>
        <p:spPr>
          <a:xfrm>
            <a:off x="8686800" y="2276062"/>
            <a:ext cx="296286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b="1" u="sng" dirty="0" smtClean="0"/>
              <a:t>Huiswerk: oefeningen maken</a:t>
            </a:r>
            <a:endParaRPr lang="nl-BE" b="1" u="sng" dirty="0"/>
          </a:p>
        </p:txBody>
      </p:sp>
      <p:sp>
        <p:nvSpPr>
          <p:cNvPr id="2" name="Tekstvak 1"/>
          <p:cNvSpPr txBox="1"/>
          <p:nvPr/>
        </p:nvSpPr>
        <p:spPr>
          <a:xfrm>
            <a:off x="308114" y="168965"/>
            <a:ext cx="2233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i="1" u="sng" dirty="0" smtClean="0"/>
              <a:t>Traditioneel</a:t>
            </a:r>
            <a:endParaRPr lang="nl-BE" sz="3200" b="1" i="1" u="sng" dirty="0"/>
          </a:p>
        </p:txBody>
      </p:sp>
      <p:grpSp>
        <p:nvGrpSpPr>
          <p:cNvPr id="62" name="Groep 61"/>
          <p:cNvGrpSpPr/>
          <p:nvPr/>
        </p:nvGrpSpPr>
        <p:grpSpPr>
          <a:xfrm>
            <a:off x="8696739" y="244179"/>
            <a:ext cx="2466919" cy="1808922"/>
            <a:chOff x="8696739" y="244179"/>
            <a:chExt cx="2466919" cy="1808922"/>
          </a:xfrm>
        </p:grpSpPr>
        <p:sp>
          <p:nvSpPr>
            <p:cNvPr id="55" name="Tekstvak 54"/>
            <p:cNvSpPr txBox="1"/>
            <p:nvPr/>
          </p:nvSpPr>
          <p:spPr>
            <a:xfrm>
              <a:off x="8696739" y="636103"/>
              <a:ext cx="1895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Doceren/OLG:  25’</a:t>
              </a:r>
              <a:endParaRPr lang="nl-BE" i="1" dirty="0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8700053" y="1076739"/>
              <a:ext cx="2408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Voorbeeldoefening:  10’</a:t>
              </a:r>
              <a:endParaRPr lang="nl-BE" i="1" dirty="0"/>
            </a:p>
          </p:txBody>
        </p:sp>
        <p:sp>
          <p:nvSpPr>
            <p:cNvPr id="57" name="Tekstvak 56"/>
            <p:cNvSpPr txBox="1"/>
            <p:nvPr/>
          </p:nvSpPr>
          <p:spPr>
            <a:xfrm>
              <a:off x="8706679" y="1540565"/>
              <a:ext cx="2401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Oefeningen maken:  15’</a:t>
              </a:r>
              <a:endParaRPr lang="nl-BE" i="1" dirty="0"/>
            </a:p>
          </p:txBody>
        </p:sp>
        <p:sp>
          <p:nvSpPr>
            <p:cNvPr id="3" name="Rechthoek 2"/>
            <p:cNvSpPr/>
            <p:nvPr/>
          </p:nvSpPr>
          <p:spPr>
            <a:xfrm>
              <a:off x="8728571" y="244179"/>
              <a:ext cx="2435087" cy="180892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8696740" y="268357"/>
              <a:ext cx="1516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u="sng" dirty="0" smtClean="0"/>
                <a:t>Klasgebeuren:</a:t>
              </a:r>
              <a:endParaRPr lang="nl-BE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4908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210247" y="740689"/>
            <a:ext cx="8755747" cy="5292809"/>
            <a:chOff x="1210247" y="740689"/>
            <a:chExt cx="8755747" cy="5292809"/>
          </a:xfrm>
        </p:grpSpPr>
        <p:sp>
          <p:nvSpPr>
            <p:cNvPr id="7" name="Rechthoek 6"/>
            <p:cNvSpPr/>
            <p:nvPr/>
          </p:nvSpPr>
          <p:spPr>
            <a:xfrm>
              <a:off x="1222604" y="3467411"/>
              <a:ext cx="3359963" cy="691979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210247" y="5341519"/>
              <a:ext cx="3359963" cy="691979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6519533" y="3475649"/>
              <a:ext cx="3359963" cy="691979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606031" y="5308567"/>
              <a:ext cx="3359963" cy="691979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2782957" y="740689"/>
              <a:ext cx="5432919" cy="1915109"/>
              <a:chOff x="2782957" y="740689"/>
              <a:chExt cx="5432919" cy="1915109"/>
            </a:xfrm>
          </p:grpSpPr>
          <p:sp>
            <p:nvSpPr>
              <p:cNvPr id="4" name="Rechthoek 3"/>
              <p:cNvSpPr/>
              <p:nvPr/>
            </p:nvSpPr>
            <p:spPr>
              <a:xfrm>
                <a:off x="2812506" y="740689"/>
                <a:ext cx="5403370" cy="29656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Rechthoek 12"/>
              <p:cNvSpPr/>
              <p:nvPr/>
            </p:nvSpPr>
            <p:spPr>
              <a:xfrm>
                <a:off x="3916377" y="1926936"/>
                <a:ext cx="3359963" cy="691979"/>
              </a:xfrm>
              <a:prstGeom prst="rect">
                <a:avLst/>
              </a:prstGeom>
              <a:solidFill>
                <a:srgbClr val="99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2" name="Ovaal 81"/>
              <p:cNvSpPr/>
              <p:nvPr/>
            </p:nvSpPr>
            <p:spPr>
              <a:xfrm>
                <a:off x="4841254" y="1209799"/>
                <a:ext cx="884562" cy="48603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3" name="Ovaal 82"/>
              <p:cNvSpPr/>
              <p:nvPr/>
            </p:nvSpPr>
            <p:spPr>
              <a:xfrm>
                <a:off x="5092956" y="1295579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4" name="PIJL-OMLAAG 83"/>
              <p:cNvSpPr/>
              <p:nvPr/>
            </p:nvSpPr>
            <p:spPr>
              <a:xfrm rot="1575693">
                <a:off x="4645374" y="1715214"/>
                <a:ext cx="399559" cy="94058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5" name="PIJL-OMLAAG 84"/>
              <p:cNvSpPr/>
              <p:nvPr/>
            </p:nvSpPr>
            <p:spPr>
              <a:xfrm rot="20054917">
                <a:off x="5553148" y="1708588"/>
                <a:ext cx="399559" cy="94058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6" name="Tekstvak 85"/>
              <p:cNvSpPr txBox="1"/>
              <p:nvPr/>
            </p:nvSpPr>
            <p:spPr>
              <a:xfrm>
                <a:off x="2782957" y="944217"/>
                <a:ext cx="1712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/>
                  <a:t>Schema op bord</a:t>
                </a:r>
                <a:endParaRPr lang="nl-BE" dirty="0"/>
              </a:p>
            </p:txBody>
          </p:sp>
        </p:grpSp>
      </p:grpSp>
      <p:sp>
        <p:nvSpPr>
          <p:cNvPr id="55" name="Tekstvak 54"/>
          <p:cNvSpPr txBox="1"/>
          <p:nvPr/>
        </p:nvSpPr>
        <p:spPr>
          <a:xfrm>
            <a:off x="8597349" y="397563"/>
            <a:ext cx="332280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b="1" u="sng"/>
            </a:lvl1pPr>
          </a:lstStyle>
          <a:p>
            <a:r>
              <a:rPr lang="nl-BE" dirty="0" smtClean="0"/>
              <a:t>Theorie en voorbeeldoefening:  Huiswerk </a:t>
            </a:r>
            <a:r>
              <a:rPr lang="nl-BE" dirty="0"/>
              <a:t>10’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109330" y="109330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i="1" u="sng" dirty="0" smtClean="0"/>
              <a:t>De </a:t>
            </a:r>
            <a:r>
              <a:rPr lang="nl-BE" sz="2800" b="1" i="1" u="sng" dirty="0" err="1" smtClean="0"/>
              <a:t>flipped</a:t>
            </a:r>
            <a:r>
              <a:rPr lang="nl-BE" sz="2800" b="1" i="1" u="sng" dirty="0" smtClean="0"/>
              <a:t> classroom</a:t>
            </a:r>
            <a:endParaRPr lang="nl-BE" sz="2800" b="1" i="1" u="sng" dirty="0"/>
          </a:p>
        </p:txBody>
      </p:sp>
      <p:grpSp>
        <p:nvGrpSpPr>
          <p:cNvPr id="5" name="Groep 4"/>
          <p:cNvGrpSpPr/>
          <p:nvPr/>
        </p:nvGrpSpPr>
        <p:grpSpPr>
          <a:xfrm>
            <a:off x="852350" y="2879573"/>
            <a:ext cx="9177110" cy="3696370"/>
            <a:chOff x="852350" y="2879573"/>
            <a:chExt cx="9177110" cy="3696370"/>
          </a:xfrm>
        </p:grpSpPr>
        <p:grpSp>
          <p:nvGrpSpPr>
            <p:cNvPr id="18" name="Groep 17"/>
            <p:cNvGrpSpPr/>
            <p:nvPr/>
          </p:nvGrpSpPr>
          <p:grpSpPr>
            <a:xfrm>
              <a:off x="852350" y="4158406"/>
              <a:ext cx="884562" cy="486032"/>
              <a:chOff x="1140584" y="3870172"/>
              <a:chExt cx="884562" cy="486032"/>
            </a:xfrm>
          </p:grpSpPr>
          <p:sp>
            <p:nvSpPr>
              <p:cNvPr id="16" name="Ovaal 15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" name="Ovaal 16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9" name="Groep 18"/>
            <p:cNvGrpSpPr/>
            <p:nvPr/>
          </p:nvGrpSpPr>
          <p:grpSpPr>
            <a:xfrm>
              <a:off x="2237201" y="4181597"/>
              <a:ext cx="884562" cy="486032"/>
              <a:chOff x="1140584" y="3870172"/>
              <a:chExt cx="884562" cy="486032"/>
            </a:xfrm>
          </p:grpSpPr>
          <p:sp>
            <p:nvSpPr>
              <p:cNvPr id="20" name="Ovaal 19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1" name="Ovaal 20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22" name="Groep 21"/>
            <p:cNvGrpSpPr/>
            <p:nvPr/>
          </p:nvGrpSpPr>
          <p:grpSpPr>
            <a:xfrm>
              <a:off x="1601099" y="2879573"/>
              <a:ext cx="884562" cy="486032"/>
              <a:chOff x="1140584" y="3870172"/>
              <a:chExt cx="884562" cy="486032"/>
            </a:xfrm>
          </p:grpSpPr>
          <p:sp>
            <p:nvSpPr>
              <p:cNvPr id="23" name="Ovaal 22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4" name="Ovaal 23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8618124" y="2929267"/>
              <a:ext cx="884562" cy="486032"/>
              <a:chOff x="1140584" y="3870172"/>
              <a:chExt cx="884562" cy="486032"/>
            </a:xfrm>
          </p:grpSpPr>
          <p:sp>
            <p:nvSpPr>
              <p:cNvPr id="26" name="Ovaal 25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7" name="Ovaal 26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28" name="Groep 27"/>
            <p:cNvGrpSpPr/>
            <p:nvPr/>
          </p:nvGrpSpPr>
          <p:grpSpPr>
            <a:xfrm>
              <a:off x="7972081" y="4181598"/>
              <a:ext cx="884562" cy="486032"/>
              <a:chOff x="1140584" y="3870172"/>
              <a:chExt cx="884562" cy="486032"/>
            </a:xfrm>
          </p:grpSpPr>
          <p:sp>
            <p:nvSpPr>
              <p:cNvPr id="29" name="Ovaal 28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" name="Ovaal 29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31" name="Groep 30"/>
            <p:cNvGrpSpPr/>
            <p:nvPr/>
          </p:nvGrpSpPr>
          <p:grpSpPr>
            <a:xfrm>
              <a:off x="9144898" y="4181598"/>
              <a:ext cx="884562" cy="486032"/>
              <a:chOff x="1140584" y="3870172"/>
              <a:chExt cx="884562" cy="486032"/>
            </a:xfrm>
          </p:grpSpPr>
          <p:sp>
            <p:nvSpPr>
              <p:cNvPr id="32" name="Ovaal 31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" name="Ovaal 32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34" name="Groep 33"/>
            <p:cNvGrpSpPr/>
            <p:nvPr/>
          </p:nvGrpSpPr>
          <p:grpSpPr>
            <a:xfrm>
              <a:off x="3400081" y="4777947"/>
              <a:ext cx="884562" cy="486032"/>
              <a:chOff x="1140584" y="3870172"/>
              <a:chExt cx="884562" cy="486032"/>
            </a:xfrm>
          </p:grpSpPr>
          <p:sp>
            <p:nvSpPr>
              <p:cNvPr id="35" name="Ovaal 34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6" name="Ovaal 35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37" name="Groep 36"/>
            <p:cNvGrpSpPr/>
            <p:nvPr/>
          </p:nvGrpSpPr>
          <p:grpSpPr>
            <a:xfrm>
              <a:off x="2595011" y="6060093"/>
              <a:ext cx="884562" cy="486032"/>
              <a:chOff x="1140584" y="3870172"/>
              <a:chExt cx="884562" cy="486032"/>
            </a:xfrm>
          </p:grpSpPr>
          <p:sp>
            <p:nvSpPr>
              <p:cNvPr id="38" name="Ovaal 37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9" name="Ovaal 38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40" name="Groep 39"/>
            <p:cNvGrpSpPr/>
            <p:nvPr/>
          </p:nvGrpSpPr>
          <p:grpSpPr>
            <a:xfrm>
              <a:off x="3906976" y="6089911"/>
              <a:ext cx="884562" cy="486032"/>
              <a:chOff x="1140584" y="3870172"/>
              <a:chExt cx="884562" cy="486032"/>
            </a:xfrm>
          </p:grpSpPr>
          <p:sp>
            <p:nvSpPr>
              <p:cNvPr id="41" name="Ovaal 40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43" name="Groep 42"/>
            <p:cNvGrpSpPr/>
            <p:nvPr/>
          </p:nvGrpSpPr>
          <p:grpSpPr>
            <a:xfrm>
              <a:off x="6173099" y="6070032"/>
              <a:ext cx="884562" cy="486032"/>
              <a:chOff x="1140584" y="3870172"/>
              <a:chExt cx="884562" cy="486032"/>
            </a:xfrm>
          </p:grpSpPr>
          <p:sp>
            <p:nvSpPr>
              <p:cNvPr id="44" name="Ovaal 43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5" name="Ovaal 44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46" name="Groep 45"/>
            <p:cNvGrpSpPr/>
            <p:nvPr/>
          </p:nvGrpSpPr>
          <p:grpSpPr>
            <a:xfrm>
              <a:off x="7415489" y="6070032"/>
              <a:ext cx="884562" cy="486032"/>
              <a:chOff x="1140584" y="3870172"/>
              <a:chExt cx="884562" cy="486032"/>
            </a:xfrm>
          </p:grpSpPr>
          <p:sp>
            <p:nvSpPr>
              <p:cNvPr id="47" name="Ovaal 46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8" name="Ovaal 47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49" name="Groep 48"/>
            <p:cNvGrpSpPr/>
            <p:nvPr/>
          </p:nvGrpSpPr>
          <p:grpSpPr>
            <a:xfrm>
              <a:off x="6739628" y="4768007"/>
              <a:ext cx="884562" cy="486032"/>
              <a:chOff x="1140584" y="3870172"/>
              <a:chExt cx="884562" cy="486032"/>
            </a:xfrm>
          </p:grpSpPr>
          <p:sp>
            <p:nvSpPr>
              <p:cNvPr id="50" name="Ovaal 49"/>
              <p:cNvSpPr/>
              <p:nvPr/>
            </p:nvSpPr>
            <p:spPr>
              <a:xfrm>
                <a:off x="1140584" y="3870172"/>
                <a:ext cx="884562" cy="486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1" name="Ovaal 50"/>
              <p:cNvSpPr/>
              <p:nvPr/>
            </p:nvSpPr>
            <p:spPr>
              <a:xfrm>
                <a:off x="1402225" y="3955953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61" name="PIJL-OMHOOG en -OMLAAG 60"/>
            <p:cNvSpPr/>
            <p:nvPr/>
          </p:nvSpPr>
          <p:spPr>
            <a:xfrm rot="19740376">
              <a:off x="2388846" y="3426144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2" name="PIJL-OMHOOG en -OMLAAG 61"/>
            <p:cNvSpPr/>
            <p:nvPr/>
          </p:nvSpPr>
          <p:spPr>
            <a:xfrm rot="19740376">
              <a:off x="9359491" y="3409578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3" name="PIJL-OMHOOG en -OMLAAG 62"/>
            <p:cNvSpPr/>
            <p:nvPr/>
          </p:nvSpPr>
          <p:spPr>
            <a:xfrm rot="19740376">
              <a:off x="7431298" y="5268196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4" name="PIJL-OMHOOG en -OMLAAG 63"/>
            <p:cNvSpPr/>
            <p:nvPr/>
          </p:nvSpPr>
          <p:spPr>
            <a:xfrm rot="19740376">
              <a:off x="4071874" y="5298014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5" name="PIJL-OMHOOG en -OMLAAG 64"/>
            <p:cNvSpPr/>
            <p:nvPr/>
          </p:nvSpPr>
          <p:spPr>
            <a:xfrm rot="1778569">
              <a:off x="1477759" y="3369821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6" name="PIJL-OMHOOG en -OMLAAG 65"/>
            <p:cNvSpPr/>
            <p:nvPr/>
          </p:nvSpPr>
          <p:spPr>
            <a:xfrm rot="1778569">
              <a:off x="3270116" y="5231753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7" name="PIJL-OMHOOG en -OMLAAG 66"/>
            <p:cNvSpPr/>
            <p:nvPr/>
          </p:nvSpPr>
          <p:spPr>
            <a:xfrm rot="1778569">
              <a:off x="6649420" y="5251630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8" name="PIJL-OMHOOG en -OMLAAG 67"/>
            <p:cNvSpPr/>
            <p:nvPr/>
          </p:nvSpPr>
          <p:spPr>
            <a:xfrm rot="1778569">
              <a:off x="8537855" y="3432770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9" name="PIJL-OMHOOG en -OMLAAG 68"/>
            <p:cNvSpPr/>
            <p:nvPr/>
          </p:nvSpPr>
          <p:spPr>
            <a:xfrm rot="5400000">
              <a:off x="1858759" y="3999299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0" name="PIJL-OMHOOG en -OMLAAG 69"/>
            <p:cNvSpPr/>
            <p:nvPr/>
          </p:nvSpPr>
          <p:spPr>
            <a:xfrm rot="5400000">
              <a:off x="3508655" y="5947369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1" name="PIJL-OMHOOG en -OMLAAG 70"/>
            <p:cNvSpPr/>
            <p:nvPr/>
          </p:nvSpPr>
          <p:spPr>
            <a:xfrm rot="5400000">
              <a:off x="7090055" y="5900986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2" name="PIJL-OMHOOG en -OMLAAG 71"/>
            <p:cNvSpPr/>
            <p:nvPr/>
          </p:nvSpPr>
          <p:spPr>
            <a:xfrm rot="5400000">
              <a:off x="8948672" y="4012552"/>
              <a:ext cx="254216" cy="760408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3794144" y="3697357"/>
            <a:ext cx="3453395" cy="1594723"/>
            <a:chOff x="3794144" y="3697357"/>
            <a:chExt cx="3453395" cy="1594723"/>
          </a:xfrm>
        </p:grpSpPr>
        <p:sp>
          <p:nvSpPr>
            <p:cNvPr id="58" name="Rechthoek 57"/>
            <p:cNvSpPr/>
            <p:nvPr/>
          </p:nvSpPr>
          <p:spPr>
            <a:xfrm>
              <a:off x="4572002" y="3697357"/>
              <a:ext cx="1848677" cy="42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schemeClr val="tx1"/>
                  </a:solidFill>
                </a:rPr>
                <a:t>Leraar: Guide </a:t>
              </a:r>
              <a:r>
                <a:rPr lang="nl-BE" dirty="0" err="1" smtClean="0">
                  <a:solidFill>
                    <a:schemeClr val="tx1"/>
                  </a:solidFill>
                </a:rPr>
                <a:t>by</a:t>
              </a:r>
              <a:r>
                <a:rPr lang="nl-BE" dirty="0" smtClean="0">
                  <a:solidFill>
                    <a:schemeClr val="tx1"/>
                  </a:solidFill>
                </a:rPr>
                <a:t> the side</a:t>
              </a:r>
              <a:endParaRPr lang="nl-BE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ep 5"/>
            <p:cNvGrpSpPr/>
            <p:nvPr/>
          </p:nvGrpSpPr>
          <p:grpSpPr>
            <a:xfrm>
              <a:off x="3794144" y="3961263"/>
              <a:ext cx="3453395" cy="1330817"/>
              <a:chOff x="3794144" y="3961263"/>
              <a:chExt cx="3453395" cy="1330817"/>
            </a:xfrm>
          </p:grpSpPr>
          <p:sp>
            <p:nvSpPr>
              <p:cNvPr id="73" name="Ovaal 72"/>
              <p:cNvSpPr/>
              <p:nvPr/>
            </p:nvSpPr>
            <p:spPr>
              <a:xfrm>
                <a:off x="5016845" y="4367129"/>
                <a:ext cx="884562" cy="48603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4" name="Ovaal 73"/>
              <p:cNvSpPr/>
              <p:nvPr/>
            </p:nvSpPr>
            <p:spPr>
              <a:xfrm>
                <a:off x="5278486" y="4452910"/>
                <a:ext cx="349711" cy="3377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5" name="PIJL-OMHOOG en -OMLAAG 74"/>
              <p:cNvSpPr/>
              <p:nvPr/>
            </p:nvSpPr>
            <p:spPr>
              <a:xfrm rot="17812135">
                <a:off x="4313681" y="3441726"/>
                <a:ext cx="254216" cy="1293290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6" name="PIJL-OMHOOG en -OMLAAG 75"/>
              <p:cNvSpPr/>
              <p:nvPr/>
            </p:nvSpPr>
            <p:spPr>
              <a:xfrm rot="14445401">
                <a:off x="6473786" y="3514613"/>
                <a:ext cx="254216" cy="1293290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7" name="PIJL-OMHOOG en -OMLAAG 76"/>
              <p:cNvSpPr/>
              <p:nvPr/>
            </p:nvSpPr>
            <p:spPr>
              <a:xfrm rot="14129296">
                <a:off x="4637623" y="4705586"/>
                <a:ext cx="254216" cy="889439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8" name="PIJL-OMHOOG en -OMLAAG 77"/>
              <p:cNvSpPr/>
              <p:nvPr/>
            </p:nvSpPr>
            <p:spPr>
              <a:xfrm rot="17812135">
                <a:off x="6008463" y="4694563"/>
                <a:ext cx="254216" cy="940818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9" name="Groep 8"/>
          <p:cNvGrpSpPr/>
          <p:nvPr/>
        </p:nvGrpSpPr>
        <p:grpSpPr>
          <a:xfrm>
            <a:off x="8537714" y="1263096"/>
            <a:ext cx="3070042" cy="1451113"/>
            <a:chOff x="8537714" y="1263096"/>
            <a:chExt cx="3070042" cy="1451113"/>
          </a:xfrm>
        </p:grpSpPr>
        <p:sp>
          <p:nvSpPr>
            <p:cNvPr id="81" name="Tekstvak 80"/>
            <p:cNvSpPr txBox="1"/>
            <p:nvPr/>
          </p:nvSpPr>
          <p:spPr>
            <a:xfrm>
              <a:off x="8620540" y="2090528"/>
              <a:ext cx="2253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err="1" smtClean="0"/>
                <a:t>Leerlingactiviteit</a:t>
              </a:r>
              <a:r>
                <a:rPr lang="nl-BE" i="1" dirty="0" smtClean="0"/>
                <a:t>:  45’</a:t>
              </a:r>
              <a:endParaRPr lang="nl-BE" i="1" dirty="0"/>
            </a:p>
          </p:txBody>
        </p:sp>
        <p:sp>
          <p:nvSpPr>
            <p:cNvPr id="57" name="Tekstvak 56"/>
            <p:cNvSpPr txBox="1"/>
            <p:nvPr/>
          </p:nvSpPr>
          <p:spPr>
            <a:xfrm>
              <a:off x="8627166" y="1669773"/>
              <a:ext cx="2811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/>
                <a:t>Vragen en samenvatting:  5’</a:t>
              </a:r>
              <a:endParaRPr lang="nl-BE" i="1" dirty="0"/>
            </a:p>
          </p:txBody>
        </p:sp>
        <p:sp>
          <p:nvSpPr>
            <p:cNvPr id="79" name="Rechthoek 78"/>
            <p:cNvSpPr/>
            <p:nvPr/>
          </p:nvSpPr>
          <p:spPr>
            <a:xfrm>
              <a:off x="8597349" y="1263096"/>
              <a:ext cx="3010407" cy="145111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0" name="Tekstvak 79"/>
            <p:cNvSpPr txBox="1"/>
            <p:nvPr/>
          </p:nvSpPr>
          <p:spPr>
            <a:xfrm>
              <a:off x="8537714" y="1282149"/>
              <a:ext cx="1516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u="sng" dirty="0" smtClean="0"/>
                <a:t>Klasgebeuren:</a:t>
              </a:r>
              <a:endParaRPr lang="nl-BE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751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89" y="429140"/>
            <a:ext cx="5230127" cy="24119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445" y="3097942"/>
            <a:ext cx="6808830" cy="315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04799" y="263611"/>
            <a:ext cx="1013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i="1" u="sng" dirty="0" smtClean="0"/>
              <a:t>Resultaten in </a:t>
            </a:r>
            <a:r>
              <a:rPr lang="nl-BE" sz="3600" b="1" i="1" u="sng" dirty="0" err="1" smtClean="0"/>
              <a:t>Clintondale</a:t>
            </a:r>
            <a:r>
              <a:rPr lang="nl-BE" sz="3600" b="1" i="1" u="sng" dirty="0" smtClean="0"/>
              <a:t> High School (nabij Detroit)</a:t>
            </a:r>
            <a:endParaRPr lang="nl-BE" sz="3600" b="1" i="1" u="sng" dirty="0"/>
          </a:p>
        </p:txBody>
      </p:sp>
      <p:grpSp>
        <p:nvGrpSpPr>
          <p:cNvPr id="7" name="Groep 6"/>
          <p:cNvGrpSpPr/>
          <p:nvPr/>
        </p:nvGrpSpPr>
        <p:grpSpPr>
          <a:xfrm>
            <a:off x="1647825" y="1328737"/>
            <a:ext cx="8896350" cy="4762400"/>
            <a:chOff x="1647825" y="1328737"/>
            <a:chExt cx="8896350" cy="4762400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825" y="1328737"/>
              <a:ext cx="8896350" cy="4200525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7825" y="5529262"/>
              <a:ext cx="8896350" cy="561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54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2324100"/>
            <a:ext cx="8039100" cy="45339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319086"/>
            <a:ext cx="3786188" cy="29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896497" y="181232"/>
            <a:ext cx="4263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Persoonlijke methode</a:t>
            </a:r>
            <a:endParaRPr lang="nl-BE" sz="3600" dirty="0"/>
          </a:p>
        </p:txBody>
      </p:sp>
      <p:sp>
        <p:nvSpPr>
          <p:cNvPr id="5" name="Tekstvak 4"/>
          <p:cNvSpPr txBox="1"/>
          <p:nvPr/>
        </p:nvSpPr>
        <p:spPr>
          <a:xfrm>
            <a:off x="271849" y="1153298"/>
            <a:ext cx="119616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sz="2400" b="1" i="1" u="sng" dirty="0" smtClean="0"/>
              <a:t>Video’s:</a:t>
            </a:r>
            <a:endParaRPr lang="nl-BE" sz="2400" b="1" i="1" u="sng" dirty="0"/>
          </a:p>
        </p:txBody>
      </p:sp>
      <p:sp>
        <p:nvSpPr>
          <p:cNvPr id="10" name="Tekstvak 9"/>
          <p:cNvSpPr txBox="1"/>
          <p:nvPr/>
        </p:nvSpPr>
        <p:spPr>
          <a:xfrm>
            <a:off x="477795" y="4275437"/>
            <a:ext cx="352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Witte achtergrond, tekst, schema’s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494270" y="4802659"/>
            <a:ext cx="436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Inhoud: niet volgens een handboek, wel volgens het leerplan.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510746" y="5609968"/>
            <a:ext cx="28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Lengte: tussen 5-10 minuten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535459" y="6145426"/>
            <a:ext cx="420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Onderwerp verdeeld in kleine onderdelen.</a:t>
            </a:r>
            <a:endParaRPr lang="nl-BE" dirty="0"/>
          </a:p>
        </p:txBody>
      </p:sp>
      <p:grpSp>
        <p:nvGrpSpPr>
          <p:cNvPr id="14" name="Groep 13"/>
          <p:cNvGrpSpPr/>
          <p:nvPr/>
        </p:nvGrpSpPr>
        <p:grpSpPr>
          <a:xfrm>
            <a:off x="1747966" y="1449859"/>
            <a:ext cx="2847790" cy="2578444"/>
            <a:chOff x="1747966" y="1449859"/>
            <a:chExt cx="2847790" cy="2578444"/>
          </a:xfrm>
        </p:grpSpPr>
        <p:sp>
          <p:nvSpPr>
            <p:cNvPr id="7" name="Tekstvak 6"/>
            <p:cNvSpPr txBox="1"/>
            <p:nvPr/>
          </p:nvSpPr>
          <p:spPr>
            <a:xfrm>
              <a:off x="2257167" y="1449859"/>
              <a:ext cx="2338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/>
                <a:t>Powerpointpresentatie</a:t>
              </a:r>
              <a:endParaRPr lang="nl-BE" dirty="0"/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7966" y="1938080"/>
              <a:ext cx="2815294" cy="2090223"/>
            </a:xfrm>
            <a:prstGeom prst="rect">
              <a:avLst/>
            </a:prstGeom>
          </p:spPr>
        </p:pic>
      </p:grpSp>
      <p:grpSp>
        <p:nvGrpSpPr>
          <p:cNvPr id="15" name="Groep 14"/>
          <p:cNvGrpSpPr/>
          <p:nvPr/>
        </p:nvGrpSpPr>
        <p:grpSpPr>
          <a:xfrm>
            <a:off x="5725300" y="1007119"/>
            <a:ext cx="4978367" cy="1373616"/>
            <a:chOff x="6054813" y="1015357"/>
            <a:chExt cx="4978367" cy="1373616"/>
          </a:xfrm>
        </p:grpSpPr>
        <p:sp>
          <p:nvSpPr>
            <p:cNvPr id="8" name="Tekstvak 7"/>
            <p:cNvSpPr txBox="1"/>
            <p:nvPr/>
          </p:nvSpPr>
          <p:spPr>
            <a:xfrm>
              <a:off x="6054813" y="1351007"/>
              <a:ext cx="2553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+ video’s van demonstratieproeven</a:t>
              </a:r>
              <a:endParaRPr lang="nl-BE" dirty="0"/>
            </a:p>
          </p:txBody>
        </p:sp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1537" y="1015357"/>
              <a:ext cx="1831643" cy="137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ep 15"/>
          <p:cNvGrpSpPr/>
          <p:nvPr/>
        </p:nvGrpSpPr>
        <p:grpSpPr>
          <a:xfrm>
            <a:off x="5741772" y="2776152"/>
            <a:ext cx="5848866" cy="1203160"/>
            <a:chOff x="5931242" y="2776152"/>
            <a:chExt cx="5848866" cy="1203160"/>
          </a:xfrm>
        </p:grpSpPr>
        <p:sp>
          <p:nvSpPr>
            <p:cNvPr id="9" name="Tekstvak 8"/>
            <p:cNvSpPr txBox="1"/>
            <p:nvPr/>
          </p:nvSpPr>
          <p:spPr>
            <a:xfrm>
              <a:off x="5931242" y="2776152"/>
              <a:ext cx="3023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+ gebruik van </a:t>
              </a:r>
              <a:r>
                <a:rPr lang="nl-BE" dirty="0" err="1" smtClean="0"/>
                <a:t>applets</a:t>
              </a:r>
              <a:r>
                <a:rPr lang="nl-BE" dirty="0" smtClean="0"/>
                <a:t> (Walter </a:t>
              </a:r>
              <a:r>
                <a:rPr lang="nl-BE" dirty="0" err="1" smtClean="0"/>
                <a:t>Fendt</a:t>
              </a:r>
              <a:r>
                <a:rPr lang="nl-BE" dirty="0" smtClean="0"/>
                <a:t>; </a:t>
              </a:r>
              <a:r>
                <a:rPr lang="nl-BE" dirty="0" err="1" smtClean="0"/>
                <a:t>Surendranath</a:t>
              </a:r>
              <a:r>
                <a:rPr lang="nl-BE" dirty="0" smtClean="0"/>
                <a:t>,…) </a:t>
              </a:r>
              <a:endParaRPr lang="nl-BE" dirty="0"/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2973" y="2833688"/>
              <a:ext cx="2927135" cy="1145624"/>
            </a:xfrm>
            <a:prstGeom prst="rect">
              <a:avLst/>
            </a:prstGeom>
          </p:spPr>
        </p:pic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960" y="4228972"/>
            <a:ext cx="5952224" cy="23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736</Words>
  <Application>Microsoft Office PowerPoint</Application>
  <PresentationFormat>Aangepast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The flipped classroom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teaching videos in physics class</dc:title>
  <dc:creator>Werner Tuytens</dc:creator>
  <cp:lastModifiedBy>USER</cp:lastModifiedBy>
  <cp:revision>74</cp:revision>
  <dcterms:created xsi:type="dcterms:W3CDTF">2014-11-15T06:03:52Z</dcterms:created>
  <dcterms:modified xsi:type="dcterms:W3CDTF">2015-12-12T07:31:34Z</dcterms:modified>
</cp:coreProperties>
</file>